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sldIdLst>
    <p:sldId id="294" r:id="rId4"/>
    <p:sldId id="296" r:id="rId5"/>
    <p:sldId id="297" r:id="rId6"/>
    <p:sldId id="298" r:id="rId7"/>
    <p:sldId id="299" r:id="rId8"/>
    <p:sldId id="300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8BE7"/>
    <a:srgbClr val="27776D"/>
    <a:srgbClr val="9DC0BC"/>
    <a:srgbClr val="E9F5F5"/>
    <a:srgbClr val="3E7871"/>
    <a:srgbClr val="9DD5D6"/>
    <a:srgbClr val="93BBD7"/>
    <a:srgbClr val="0077C1"/>
    <a:srgbClr val="E8E8E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-57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93BBD7"/>
            </a:solidFill>
          </c:spPr>
          <c:explosion val="0"/>
          <c:dPt>
            <c:idx val="0"/>
            <c:bubble3D val="0"/>
            <c:spPr>
              <a:solidFill>
                <a:srgbClr val="9DC0B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27776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DC0B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27776D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93BBD7"/>
            </a:solidFill>
          </c:spPr>
          <c:explosion val="0"/>
          <c:dPt>
            <c:idx val="0"/>
            <c:bubble3D val="0"/>
            <c:spPr>
              <a:solidFill>
                <a:srgbClr val="9DC0B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27776D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9DC0B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27776D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15934" y="6739570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8.xml"/><Relationship Id="rId3" Type="http://schemas.openxmlformats.org/officeDocument/2006/relationships/tags" Target="../tags/tag1.xml"/><Relationship Id="rId2" Type="http://schemas.openxmlformats.org/officeDocument/2006/relationships/image" Target="../media/image1.emf"/><Relationship Id="rId1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8.xml"/><Relationship Id="rId3" Type="http://schemas.openxmlformats.org/officeDocument/2006/relationships/tags" Target="../tags/tag2.xml"/><Relationship Id="rId2" Type="http://schemas.openxmlformats.org/officeDocument/2006/relationships/image" Target="../media/image1.emf"/><Relationship Id="rId1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5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6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组合 43"/>
          <p:cNvGrpSpPr/>
          <p:nvPr/>
        </p:nvGrpSpPr>
        <p:grpSpPr>
          <a:xfrm>
            <a:off x="9614202" y="4088595"/>
            <a:ext cx="3295250" cy="3942035"/>
            <a:chOff x="9614202" y="4088595"/>
            <a:chExt cx="3295250" cy="3942035"/>
          </a:xfrm>
        </p:grpSpPr>
        <p:sp>
          <p:nvSpPr>
            <p:cNvPr id="45" name="椭圆 44"/>
            <p:cNvSpPr/>
            <p:nvPr/>
          </p:nvSpPr>
          <p:spPr>
            <a:xfrm>
              <a:off x="9930394" y="5051572"/>
              <a:ext cx="2979058" cy="297905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11291123" y="4088595"/>
              <a:ext cx="550370" cy="550370"/>
            </a:xfrm>
            <a:prstGeom prst="ellipse">
              <a:avLst/>
            </a:prstGeom>
            <a:solidFill>
              <a:srgbClr val="9DC0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9614202" y="4752386"/>
              <a:ext cx="1453372" cy="1453372"/>
            </a:xfrm>
            <a:prstGeom prst="ellipse">
              <a:avLst/>
            </a:prstGeom>
            <a:solidFill>
              <a:srgbClr val="9DC0BC">
                <a:alpha val="5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210974" y="2475825"/>
            <a:ext cx="3802743" cy="3003247"/>
            <a:chOff x="-33001" y="2256750"/>
            <a:chExt cx="3802743" cy="3003247"/>
          </a:xfrm>
        </p:grpSpPr>
        <p:graphicFrame>
          <p:nvGraphicFramePr>
            <p:cNvPr id="17" name="图表 16"/>
            <p:cNvGraphicFramePr/>
            <p:nvPr/>
          </p:nvGraphicFramePr>
          <p:xfrm>
            <a:off x="-33001" y="2256750"/>
            <a:ext cx="3802743" cy="300324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"/>
            </a:graphicData>
          </a:graphic>
        </p:graphicFrame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09324" y="3220664"/>
              <a:ext cx="1118093" cy="1075418"/>
            </a:xfrm>
            <a:prstGeom prst="rect">
              <a:avLst/>
            </a:prstGeom>
          </p:spPr>
        </p:pic>
      </p:grpSp>
      <p:sp>
        <p:nvSpPr>
          <p:cNvPr id="40" name="文本框 39"/>
          <p:cNvSpPr txBox="1"/>
          <p:nvPr/>
        </p:nvSpPr>
        <p:spPr>
          <a:xfrm>
            <a:off x="1224640" y="335911"/>
            <a:ext cx="32131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spc="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资金预登记</a:t>
            </a:r>
            <a:endParaRPr lang="zh-CN" altLang="en-US" sz="3200" spc="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420106" y="300845"/>
            <a:ext cx="760161" cy="654908"/>
            <a:chOff x="401056" y="200808"/>
            <a:chExt cx="760161" cy="654908"/>
          </a:xfrm>
        </p:grpSpPr>
        <p:sp>
          <p:nvSpPr>
            <p:cNvPr id="42" name="椭圆 41"/>
            <p:cNvSpPr/>
            <p:nvPr/>
          </p:nvSpPr>
          <p:spPr>
            <a:xfrm>
              <a:off x="506309" y="200808"/>
              <a:ext cx="654908" cy="65490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椭圆 42"/>
            <p:cNvSpPr/>
            <p:nvPr/>
          </p:nvSpPr>
          <p:spPr>
            <a:xfrm>
              <a:off x="401056" y="200808"/>
              <a:ext cx="432707" cy="432707"/>
            </a:xfrm>
            <a:prstGeom prst="ellipse">
              <a:avLst/>
            </a:prstGeom>
            <a:solidFill>
              <a:srgbClr val="9DD5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34950" y="6541101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822595" y="934128"/>
            <a:ext cx="651829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spc="300" dirty="0" smtClean="0">
                <a:solidFill>
                  <a:srgbClr val="002060"/>
                </a:solidFill>
                <a:latin typeface="+mn-ea"/>
                <a:cs typeface="+mn-ea"/>
                <a:sym typeface="+mn-lt"/>
              </a:rPr>
              <a:t>资金预登记说明</a:t>
            </a:r>
            <a:endParaRPr lang="en-US" altLang="zh-CN" sz="2400" b="1" spc="300" dirty="0">
              <a:solidFill>
                <a:srgbClr val="002060"/>
              </a:solidFill>
              <a:latin typeface="+mn-ea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000" spc="300" dirty="0" smtClean="0">
                <a:latin typeface="+mn-ea"/>
                <a:cs typeface="+mn-ea"/>
              </a:rPr>
              <a:t>    </a:t>
            </a:r>
            <a:r>
              <a:rPr lang="zh-CN" altLang="zh-CN" sz="2000" spc="300" dirty="0" smtClean="0">
                <a:latin typeface="+mn-ea"/>
                <a:cs typeface="+mn-ea"/>
              </a:rPr>
              <a:t>资</a:t>
            </a:r>
            <a:r>
              <a:rPr lang="zh-CN" altLang="zh-CN" sz="2000" spc="300" dirty="0">
                <a:latin typeface="+mn-ea"/>
                <a:cs typeface="+mn-ea"/>
              </a:rPr>
              <a:t>金预登记功能，是对县级农机购置补贴资金申请数量达到当年可用资金总量</a:t>
            </a:r>
            <a:r>
              <a:rPr lang="en-US" altLang="zh-CN" sz="2000" spc="300" dirty="0">
                <a:latin typeface="+mn-ea"/>
                <a:cs typeface="+mn-ea"/>
              </a:rPr>
              <a:t>110%</a:t>
            </a:r>
            <a:r>
              <a:rPr lang="zh-CN" altLang="zh-CN" sz="2000" spc="300" dirty="0">
                <a:latin typeface="+mn-ea"/>
                <a:cs typeface="+mn-ea"/>
              </a:rPr>
              <a:t>，停止受理补贴申请后，对已购机未能办理申请且有补贴需求的信息进行登记，便于农业农村部门实时掌握补贴资金需求情况</a:t>
            </a:r>
            <a:r>
              <a:rPr lang="zh-CN" altLang="zh-CN" sz="2000" spc="300" dirty="0" smtClean="0">
                <a:latin typeface="+mn-ea"/>
                <a:cs typeface="+mn-ea"/>
              </a:rPr>
              <a:t>。</a:t>
            </a:r>
            <a:endParaRPr lang="en-US" altLang="zh-CN" sz="2000" spc="300" dirty="0" smtClean="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spc="300" dirty="0">
                <a:latin typeface="+mn-ea"/>
                <a:cs typeface="+mn-ea"/>
              </a:rPr>
              <a:t> </a:t>
            </a:r>
            <a:r>
              <a:rPr lang="en-US" altLang="zh-CN" sz="2000" spc="300" dirty="0" smtClean="0">
                <a:latin typeface="+mn-ea"/>
                <a:cs typeface="+mn-ea"/>
              </a:rPr>
              <a:t>  </a:t>
            </a:r>
            <a:r>
              <a:rPr lang="zh-CN" altLang="en-US" sz="2000" spc="300" dirty="0" smtClean="0">
                <a:latin typeface="+mn-ea"/>
                <a:cs typeface="+mn-ea"/>
              </a:rPr>
              <a:t>预登记申请在进行录入时，不体现补贴金额，</a:t>
            </a:r>
            <a:r>
              <a:rPr lang="zh-CN" altLang="zh-CN" sz="2000" dirty="0"/>
              <a:t>不进入补贴申请受理程序，不占资</a:t>
            </a:r>
            <a:r>
              <a:rPr lang="zh-CN" altLang="zh-CN" sz="2000" dirty="0" smtClean="0"/>
              <a:t>金</a:t>
            </a:r>
            <a:r>
              <a:rPr lang="zh-CN" altLang="en-US" sz="2000" dirty="0" smtClean="0"/>
              <a:t>。</a:t>
            </a:r>
            <a:r>
              <a:rPr lang="zh-CN" altLang="zh-CN" sz="2000" dirty="0"/>
              <a:t>符合条件的，在县级开始受理补贴申请后，可按规定随时提交补贴申</a:t>
            </a:r>
            <a:r>
              <a:rPr lang="zh-CN" altLang="zh-CN" sz="2000" dirty="0" smtClean="0"/>
              <a:t>请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>
              <a:lnSpc>
                <a:spcPct val="150000"/>
              </a:lnSpc>
            </a:pPr>
            <a:r>
              <a:rPr lang="en-US" altLang="zh-CN" sz="2000" spc="300" dirty="0">
                <a:latin typeface="+mn-ea"/>
                <a:cs typeface="+mn-ea"/>
              </a:rPr>
              <a:t> </a:t>
            </a:r>
            <a:r>
              <a:rPr lang="en-US" altLang="zh-CN" sz="2000" spc="300" dirty="0" smtClean="0">
                <a:latin typeface="+mn-ea"/>
                <a:cs typeface="+mn-ea"/>
              </a:rPr>
              <a:t>  </a:t>
            </a:r>
            <a:r>
              <a:rPr lang="zh-CN" altLang="en-US" sz="2000" spc="300" dirty="0" smtClean="0">
                <a:latin typeface="+mn-ea"/>
                <a:cs typeface="+mn-ea"/>
              </a:rPr>
              <a:t>对于预登记申请，管理部门、购机者</a:t>
            </a:r>
            <a:r>
              <a:rPr lang="zh-CN" altLang="zh-CN" sz="2000" dirty="0"/>
              <a:t>所有界面都不显示补贴金额，以防产生误解。</a:t>
            </a:r>
            <a:endParaRPr lang="zh-CN" altLang="zh-CN" sz="2000" spc="300" dirty="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pc="300" dirty="0">
              <a:latin typeface="+mn-ea"/>
              <a:cs typeface="+mn-ea"/>
              <a:sym typeface="+mn-lt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4986">
        <p:random/>
      </p:transition>
    </mc:Choice>
    <mc:Fallback>
      <p:transition spd="slow" advTm="4986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组合 43"/>
          <p:cNvGrpSpPr/>
          <p:nvPr/>
        </p:nvGrpSpPr>
        <p:grpSpPr>
          <a:xfrm>
            <a:off x="9614202" y="4088595"/>
            <a:ext cx="3295250" cy="3942035"/>
            <a:chOff x="9614202" y="4088595"/>
            <a:chExt cx="3295250" cy="3942035"/>
          </a:xfrm>
        </p:grpSpPr>
        <p:sp>
          <p:nvSpPr>
            <p:cNvPr id="45" name="椭圆 44"/>
            <p:cNvSpPr/>
            <p:nvPr/>
          </p:nvSpPr>
          <p:spPr>
            <a:xfrm>
              <a:off x="9930394" y="5051572"/>
              <a:ext cx="2979058" cy="297905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11291123" y="4088595"/>
              <a:ext cx="550370" cy="550370"/>
            </a:xfrm>
            <a:prstGeom prst="ellipse">
              <a:avLst/>
            </a:prstGeom>
            <a:solidFill>
              <a:srgbClr val="9DC0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9614202" y="4752386"/>
              <a:ext cx="1453372" cy="1453372"/>
            </a:xfrm>
            <a:prstGeom prst="ellipse">
              <a:avLst/>
            </a:prstGeom>
            <a:solidFill>
              <a:srgbClr val="9DC0BC">
                <a:alpha val="5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210974" y="2475825"/>
            <a:ext cx="3802743" cy="3003247"/>
            <a:chOff x="-33001" y="2256750"/>
            <a:chExt cx="3802743" cy="3003247"/>
          </a:xfrm>
        </p:grpSpPr>
        <p:graphicFrame>
          <p:nvGraphicFramePr>
            <p:cNvPr id="17" name="图表 16"/>
            <p:cNvGraphicFramePr/>
            <p:nvPr/>
          </p:nvGraphicFramePr>
          <p:xfrm>
            <a:off x="-33001" y="2256750"/>
            <a:ext cx="3802743" cy="300324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"/>
            </a:graphicData>
          </a:graphic>
        </p:graphicFrame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09324" y="3220664"/>
              <a:ext cx="1118093" cy="1075418"/>
            </a:xfrm>
            <a:prstGeom prst="rect">
              <a:avLst/>
            </a:prstGeom>
          </p:spPr>
        </p:pic>
      </p:grpSp>
      <p:sp>
        <p:nvSpPr>
          <p:cNvPr id="40" name="文本框 39"/>
          <p:cNvSpPr txBox="1"/>
          <p:nvPr/>
        </p:nvSpPr>
        <p:spPr>
          <a:xfrm>
            <a:off x="1224640" y="335911"/>
            <a:ext cx="32131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spc="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资金预登记</a:t>
            </a:r>
            <a:endParaRPr lang="zh-CN" altLang="en-US" sz="3200" spc="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420106" y="300845"/>
            <a:ext cx="760161" cy="654908"/>
            <a:chOff x="401056" y="200808"/>
            <a:chExt cx="760161" cy="654908"/>
          </a:xfrm>
        </p:grpSpPr>
        <p:sp>
          <p:nvSpPr>
            <p:cNvPr id="42" name="椭圆 41"/>
            <p:cNvSpPr/>
            <p:nvPr/>
          </p:nvSpPr>
          <p:spPr>
            <a:xfrm>
              <a:off x="506309" y="200808"/>
              <a:ext cx="654908" cy="65490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椭圆 42"/>
            <p:cNvSpPr/>
            <p:nvPr/>
          </p:nvSpPr>
          <p:spPr>
            <a:xfrm>
              <a:off x="401056" y="200808"/>
              <a:ext cx="432707" cy="432707"/>
            </a:xfrm>
            <a:prstGeom prst="ellipse">
              <a:avLst/>
            </a:prstGeom>
            <a:solidFill>
              <a:srgbClr val="9DD5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34950" y="6541101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822595" y="1392125"/>
            <a:ext cx="651829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spc="300" dirty="0" smtClean="0">
                <a:solidFill>
                  <a:srgbClr val="002060"/>
                </a:solidFill>
                <a:latin typeface="+mn-ea"/>
                <a:cs typeface="+mn-ea"/>
                <a:sym typeface="+mn-lt"/>
              </a:rPr>
              <a:t>如何预登记</a:t>
            </a:r>
            <a:endParaRPr lang="en-US" altLang="zh-CN" sz="2400" b="1" spc="300" dirty="0">
              <a:solidFill>
                <a:srgbClr val="002060"/>
              </a:solidFill>
              <a:latin typeface="+mn-ea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000" spc="300" dirty="0" smtClean="0">
                <a:latin typeface="+mn-ea"/>
                <a:cs typeface="+mn-ea"/>
              </a:rPr>
              <a:t>    </a:t>
            </a:r>
            <a:r>
              <a:rPr lang="zh-CN" altLang="en-US" sz="2000" spc="300" dirty="0" smtClean="0">
                <a:latin typeface="+mn-ea"/>
                <a:cs typeface="+mn-ea"/>
              </a:rPr>
              <a:t>申请预登记，只能通过手机</a:t>
            </a:r>
            <a:r>
              <a:rPr lang="en-US" altLang="zh-CN" sz="2000" spc="300" dirty="0" smtClean="0">
                <a:latin typeface="+mn-ea"/>
                <a:cs typeface="+mn-ea"/>
              </a:rPr>
              <a:t>APP</a:t>
            </a:r>
            <a:r>
              <a:rPr lang="zh-CN" altLang="en-US" sz="2000" spc="300" dirty="0" smtClean="0">
                <a:latin typeface="+mn-ea"/>
                <a:cs typeface="+mn-ea"/>
              </a:rPr>
              <a:t>端，当</a:t>
            </a:r>
            <a:r>
              <a:rPr lang="zh-CN" altLang="zh-CN" sz="2000" spc="300" dirty="0" smtClean="0">
                <a:latin typeface="+mn-ea"/>
                <a:cs typeface="+mn-ea"/>
              </a:rPr>
              <a:t>购</a:t>
            </a:r>
            <a:r>
              <a:rPr lang="zh-CN" altLang="zh-CN" sz="2000" spc="300" dirty="0">
                <a:latin typeface="+mn-ea"/>
                <a:cs typeface="+mn-ea"/>
              </a:rPr>
              <a:t>机者在</a:t>
            </a:r>
            <a:r>
              <a:rPr lang="en-US" altLang="zh-CN" sz="2000" spc="300" dirty="0">
                <a:latin typeface="+mn-ea"/>
                <a:cs typeface="+mn-ea"/>
              </a:rPr>
              <a:t>APP</a:t>
            </a:r>
            <a:r>
              <a:rPr lang="zh-CN" altLang="zh-CN" sz="2000" spc="300" dirty="0">
                <a:latin typeface="+mn-ea"/>
                <a:cs typeface="+mn-ea"/>
              </a:rPr>
              <a:t>端申请信息录入选定补贴申请所属区县后，即验证区县可用资金使用情况，如使用已达</a:t>
            </a:r>
            <a:r>
              <a:rPr lang="en-US" altLang="zh-CN" sz="2000" spc="300" dirty="0">
                <a:latin typeface="+mn-ea"/>
                <a:cs typeface="+mn-ea"/>
              </a:rPr>
              <a:t>110%</a:t>
            </a:r>
            <a:r>
              <a:rPr lang="zh-CN" altLang="zh-CN" sz="2000" spc="300" dirty="0" smtClean="0">
                <a:latin typeface="+mn-ea"/>
                <a:cs typeface="+mn-ea"/>
              </a:rPr>
              <a:t>，</a:t>
            </a:r>
            <a:r>
              <a:rPr lang="zh-CN" altLang="en-US" sz="2000" spc="300" dirty="0" smtClean="0">
                <a:latin typeface="+mn-ea"/>
                <a:cs typeface="+mn-ea"/>
              </a:rPr>
              <a:t>则</a:t>
            </a:r>
            <a:r>
              <a:rPr lang="zh-CN" altLang="zh-CN" sz="2000" spc="300" dirty="0" smtClean="0">
                <a:latin typeface="+mn-ea"/>
                <a:cs typeface="+mn-ea"/>
              </a:rPr>
              <a:t>直</a:t>
            </a:r>
            <a:r>
              <a:rPr lang="zh-CN" altLang="zh-CN" sz="2000" spc="300" dirty="0">
                <a:latin typeface="+mn-ea"/>
                <a:cs typeface="+mn-ea"/>
              </a:rPr>
              <a:t>接弹出资金预登记提示信息，并在用户确认的情况下进入预登记录入界</a:t>
            </a:r>
            <a:r>
              <a:rPr lang="zh-CN" altLang="zh-CN" sz="2000" spc="300" dirty="0" smtClean="0">
                <a:latin typeface="+mn-ea"/>
                <a:cs typeface="+mn-ea"/>
              </a:rPr>
              <a:t>面</a:t>
            </a:r>
            <a:r>
              <a:rPr lang="zh-CN" altLang="en-US" sz="2000" spc="300" dirty="0" smtClean="0">
                <a:latin typeface="+mn-ea"/>
                <a:cs typeface="+mn-ea"/>
              </a:rPr>
              <a:t>。</a:t>
            </a:r>
            <a:endParaRPr lang="en-US" altLang="zh-CN" sz="2000" spc="300" dirty="0" smtClean="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spc="300" dirty="0" smtClean="0">
                <a:latin typeface="+mn-ea"/>
                <a:cs typeface="+mn-ea"/>
                <a:sym typeface="+mn-lt"/>
              </a:rPr>
              <a:t>   </a:t>
            </a:r>
            <a:r>
              <a:rPr lang="zh-CN" altLang="en-US" sz="2000" spc="300" dirty="0" smtClean="0">
                <a:latin typeface="+mn-ea"/>
                <a:cs typeface="+mn-ea"/>
                <a:sym typeface="+mn-lt"/>
              </a:rPr>
              <a:t>预登记录入界面与正常申请录入的内容</a:t>
            </a:r>
            <a:r>
              <a:rPr lang="zh-CN" altLang="en-US" sz="2000" spc="300" dirty="0">
                <a:latin typeface="+mn-ea"/>
                <a:cs typeface="+mn-ea"/>
                <a:sym typeface="+mn-lt"/>
              </a:rPr>
              <a:t>（只是不体现补贴金额）</a:t>
            </a:r>
            <a:r>
              <a:rPr lang="zh-CN" altLang="en-US" sz="2000" spc="300" dirty="0" smtClean="0">
                <a:latin typeface="+mn-ea"/>
                <a:cs typeface="+mn-ea"/>
                <a:sym typeface="+mn-lt"/>
              </a:rPr>
              <a:t>与验证规则一致（牌证机具要先上牌后办补、违规企业、产品等不能进行录入等）。</a:t>
            </a:r>
            <a:endParaRPr lang="en-US" altLang="zh-CN" sz="2000" spc="300" dirty="0">
              <a:latin typeface="+mn-ea"/>
              <a:cs typeface="+mn-ea"/>
              <a:sym typeface="+mn-lt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4986">
        <p:random/>
      </p:transition>
    </mc:Choice>
    <mc:Fallback>
      <p:transition spd="slow" advTm="4986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组合 43"/>
          <p:cNvGrpSpPr/>
          <p:nvPr/>
        </p:nvGrpSpPr>
        <p:grpSpPr>
          <a:xfrm>
            <a:off x="9614202" y="4088595"/>
            <a:ext cx="3295250" cy="3942035"/>
            <a:chOff x="9614202" y="4088595"/>
            <a:chExt cx="3295250" cy="3942035"/>
          </a:xfrm>
        </p:grpSpPr>
        <p:sp>
          <p:nvSpPr>
            <p:cNvPr id="45" name="椭圆 44"/>
            <p:cNvSpPr/>
            <p:nvPr/>
          </p:nvSpPr>
          <p:spPr>
            <a:xfrm>
              <a:off x="9930394" y="5051572"/>
              <a:ext cx="2979058" cy="297905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11291123" y="4088595"/>
              <a:ext cx="550370" cy="550370"/>
            </a:xfrm>
            <a:prstGeom prst="ellipse">
              <a:avLst/>
            </a:prstGeom>
            <a:solidFill>
              <a:srgbClr val="9DC0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9614202" y="4752386"/>
              <a:ext cx="1453372" cy="1453372"/>
            </a:xfrm>
            <a:prstGeom prst="ellipse">
              <a:avLst/>
            </a:prstGeom>
            <a:solidFill>
              <a:srgbClr val="9DC0BC">
                <a:alpha val="5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0" name="文本框 39"/>
          <p:cNvSpPr txBox="1"/>
          <p:nvPr/>
        </p:nvSpPr>
        <p:spPr>
          <a:xfrm>
            <a:off x="1224640" y="335911"/>
            <a:ext cx="32131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spc="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资金预登记</a:t>
            </a:r>
            <a:endParaRPr lang="zh-CN" altLang="en-US" sz="3200" spc="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420106" y="300845"/>
            <a:ext cx="760161" cy="654908"/>
            <a:chOff x="401056" y="200808"/>
            <a:chExt cx="760161" cy="654908"/>
          </a:xfrm>
        </p:grpSpPr>
        <p:sp>
          <p:nvSpPr>
            <p:cNvPr id="42" name="椭圆 41"/>
            <p:cNvSpPr/>
            <p:nvPr/>
          </p:nvSpPr>
          <p:spPr>
            <a:xfrm>
              <a:off x="506309" y="200808"/>
              <a:ext cx="654908" cy="65490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椭圆 42"/>
            <p:cNvSpPr/>
            <p:nvPr/>
          </p:nvSpPr>
          <p:spPr>
            <a:xfrm>
              <a:off x="401056" y="200808"/>
              <a:ext cx="432707" cy="432707"/>
            </a:xfrm>
            <a:prstGeom prst="ellipse">
              <a:avLst/>
            </a:prstGeom>
            <a:solidFill>
              <a:srgbClr val="9DD5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34950" y="6541101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40632" y="1392125"/>
            <a:ext cx="1152143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spc="300" dirty="0" smtClean="0">
                <a:solidFill>
                  <a:srgbClr val="002060"/>
                </a:solidFill>
                <a:latin typeface="+mn-ea"/>
                <a:cs typeface="+mn-ea"/>
                <a:sym typeface="+mn-lt"/>
              </a:rPr>
              <a:t>关于资金预登记的其他说明</a:t>
            </a:r>
            <a:endParaRPr lang="en-US" altLang="zh-CN" sz="2400" b="1" spc="300" dirty="0" smtClean="0">
              <a:solidFill>
                <a:srgbClr val="002060"/>
              </a:solidFill>
              <a:latin typeface="+mn-ea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spc="300" dirty="0" smtClean="0">
                <a:latin typeface="+mn-ea"/>
                <a:cs typeface="+mn-ea"/>
                <a:sym typeface="+mn-lt"/>
              </a:rPr>
              <a:t>    1</a:t>
            </a:r>
            <a:r>
              <a:rPr lang="en-US" altLang="zh-CN" sz="2000" b="1" spc="300" dirty="0">
                <a:latin typeface="+mn-ea"/>
                <a:cs typeface="+mn-ea"/>
                <a:sym typeface="+mn-lt"/>
              </a:rPr>
              <a:t>.</a:t>
            </a:r>
            <a:r>
              <a:rPr lang="zh-CN" altLang="zh-CN" sz="2000" spc="300" dirty="0">
                <a:latin typeface="+mn-ea"/>
                <a:cs typeface="+mn-ea"/>
              </a:rPr>
              <a:t>当县级有可用补贴资金（如调剂、进入下年度等）时，购机者可按当地县级农业农村部门通知或公告要求，随时在线提交补贴申请</a:t>
            </a:r>
            <a:r>
              <a:rPr lang="en-US" altLang="zh-CN" sz="2000" spc="300" dirty="0">
                <a:latin typeface="+mn-ea"/>
                <a:cs typeface="+mn-ea"/>
              </a:rPr>
              <a:t>(</a:t>
            </a:r>
            <a:r>
              <a:rPr lang="zh-CN" altLang="zh-CN" sz="2000" spc="300" dirty="0">
                <a:latin typeface="+mn-ea"/>
                <a:cs typeface="+mn-ea"/>
              </a:rPr>
              <a:t>通过手机</a:t>
            </a:r>
            <a:r>
              <a:rPr lang="en-US" altLang="zh-CN" sz="2000" spc="300" dirty="0">
                <a:latin typeface="+mn-ea"/>
                <a:cs typeface="+mn-ea"/>
              </a:rPr>
              <a:t>APP)</a:t>
            </a:r>
            <a:r>
              <a:rPr lang="zh-CN" altLang="zh-CN" sz="2000" spc="300" dirty="0">
                <a:latin typeface="+mn-ea"/>
                <a:cs typeface="+mn-ea"/>
              </a:rPr>
              <a:t>，补贴机具资质、补贴标准和办理程序等均按购机者提交补贴申请时相关规定执行</a:t>
            </a:r>
            <a:endParaRPr lang="en-US" altLang="zh-CN" sz="2000" spc="300" dirty="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spc="300" dirty="0" smtClean="0">
                <a:latin typeface="+mn-ea"/>
                <a:cs typeface="+mn-ea"/>
                <a:sym typeface="+mn-lt"/>
              </a:rPr>
              <a:t>    2</a:t>
            </a:r>
            <a:r>
              <a:rPr lang="en-US" altLang="zh-CN" sz="2000" b="1" spc="300" dirty="0">
                <a:latin typeface="+mn-ea"/>
                <a:cs typeface="+mn-ea"/>
                <a:sym typeface="+mn-lt"/>
              </a:rPr>
              <a:t>.</a:t>
            </a:r>
            <a:r>
              <a:rPr lang="zh-CN" altLang="zh-CN" sz="2000" spc="300" dirty="0">
                <a:latin typeface="+mn-ea"/>
                <a:cs typeface="+mn-ea"/>
              </a:rPr>
              <a:t>已信息登记的，购机者只能通过手机</a:t>
            </a:r>
            <a:r>
              <a:rPr lang="en-US" altLang="zh-CN" sz="2000" spc="300" dirty="0">
                <a:latin typeface="+mn-ea"/>
                <a:cs typeface="+mn-ea"/>
              </a:rPr>
              <a:t>APP</a:t>
            </a:r>
            <a:r>
              <a:rPr lang="zh-CN" altLang="zh-CN" sz="2000" spc="300" dirty="0">
                <a:latin typeface="+mn-ea"/>
                <a:cs typeface="+mn-ea"/>
              </a:rPr>
              <a:t>的信息登记界面提交补贴申请。当申请提交成功后，原登记的信息记录自动删除。也就是：同一个出厂编号，不能出现同时有补贴申请和信息登记</a:t>
            </a:r>
            <a:r>
              <a:rPr lang="zh-CN" altLang="en-US" sz="2000" spc="300" dirty="0">
                <a:latin typeface="+mn-ea"/>
                <a:cs typeface="+mn-ea"/>
              </a:rPr>
              <a:t>。</a:t>
            </a:r>
            <a:endParaRPr lang="en-US" altLang="zh-CN" sz="2000" spc="300" dirty="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b="1" spc="300" dirty="0" smtClean="0">
                <a:latin typeface="+mn-ea"/>
                <a:cs typeface="+mn-ea"/>
                <a:sym typeface="+mn-lt"/>
              </a:rPr>
              <a:t>   3</a:t>
            </a:r>
            <a:r>
              <a:rPr lang="en-US" altLang="zh-CN" sz="2000" b="1" spc="300" dirty="0">
                <a:latin typeface="+mn-ea"/>
                <a:cs typeface="+mn-ea"/>
                <a:sym typeface="+mn-lt"/>
              </a:rPr>
              <a:t>.</a:t>
            </a:r>
            <a:r>
              <a:rPr lang="zh-CN" altLang="zh-CN" sz="2000" spc="300" dirty="0">
                <a:latin typeface="+mn-ea"/>
                <a:cs typeface="+mn-ea"/>
              </a:rPr>
              <a:t>当提交补贴申请时涉及被违规查处取消或联动取消补贴资格、被封闭状态的补贴产品，系统判断禁止提交补贴申请，不得进入补贴申请办理程序。同时弹出提示禁止提交的原因，建议购机者与产销企业联系后续处理措</a:t>
            </a:r>
            <a:r>
              <a:rPr lang="zh-CN" altLang="zh-CN" sz="2000" spc="300" dirty="0" smtClean="0">
                <a:latin typeface="+mn-ea"/>
                <a:cs typeface="+mn-ea"/>
              </a:rPr>
              <a:t>施</a:t>
            </a:r>
            <a:r>
              <a:rPr lang="zh-CN" altLang="en-US" sz="2000" spc="300" dirty="0" smtClean="0">
                <a:latin typeface="+mn-ea"/>
                <a:cs typeface="+mn-ea"/>
              </a:rPr>
              <a:t>。</a:t>
            </a:r>
            <a:endParaRPr lang="en-US" altLang="zh-CN" sz="2000" spc="300" dirty="0">
              <a:latin typeface="+mn-ea"/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4986">
        <p:random/>
      </p:transition>
    </mc:Choice>
    <mc:Fallback>
      <p:transition spd="slow" advTm="4986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组合 43"/>
          <p:cNvGrpSpPr/>
          <p:nvPr/>
        </p:nvGrpSpPr>
        <p:grpSpPr>
          <a:xfrm>
            <a:off x="9614202" y="4088595"/>
            <a:ext cx="3295250" cy="3942035"/>
            <a:chOff x="9614202" y="4088595"/>
            <a:chExt cx="3295250" cy="3942035"/>
          </a:xfrm>
        </p:grpSpPr>
        <p:sp>
          <p:nvSpPr>
            <p:cNvPr id="45" name="椭圆 44"/>
            <p:cNvSpPr/>
            <p:nvPr/>
          </p:nvSpPr>
          <p:spPr>
            <a:xfrm>
              <a:off x="9930394" y="5051572"/>
              <a:ext cx="2979058" cy="297905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11291123" y="4088595"/>
              <a:ext cx="550370" cy="550370"/>
            </a:xfrm>
            <a:prstGeom prst="ellipse">
              <a:avLst/>
            </a:prstGeom>
            <a:solidFill>
              <a:srgbClr val="9DC0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9614202" y="4752386"/>
              <a:ext cx="1453372" cy="1453372"/>
            </a:xfrm>
            <a:prstGeom prst="ellipse">
              <a:avLst/>
            </a:prstGeom>
            <a:solidFill>
              <a:srgbClr val="9DC0BC">
                <a:alpha val="5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0" name="文本框 39"/>
          <p:cNvSpPr txBox="1"/>
          <p:nvPr/>
        </p:nvSpPr>
        <p:spPr>
          <a:xfrm>
            <a:off x="1224640" y="335911"/>
            <a:ext cx="32131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spc="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资金预登记</a:t>
            </a:r>
            <a:endParaRPr lang="zh-CN" altLang="en-US" sz="3200" spc="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420106" y="300845"/>
            <a:ext cx="760161" cy="654908"/>
            <a:chOff x="401056" y="200808"/>
            <a:chExt cx="760161" cy="654908"/>
          </a:xfrm>
        </p:grpSpPr>
        <p:sp>
          <p:nvSpPr>
            <p:cNvPr id="42" name="椭圆 41"/>
            <p:cNvSpPr/>
            <p:nvPr/>
          </p:nvSpPr>
          <p:spPr>
            <a:xfrm>
              <a:off x="506309" y="200808"/>
              <a:ext cx="654908" cy="65490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椭圆 42"/>
            <p:cNvSpPr/>
            <p:nvPr/>
          </p:nvSpPr>
          <p:spPr>
            <a:xfrm>
              <a:off x="401056" y="200808"/>
              <a:ext cx="432707" cy="432707"/>
            </a:xfrm>
            <a:prstGeom prst="ellipse">
              <a:avLst/>
            </a:prstGeom>
            <a:solidFill>
              <a:srgbClr val="9DD5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34950" y="6541101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40632" y="1392125"/>
            <a:ext cx="1152143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spc="300" dirty="0" smtClean="0">
                <a:solidFill>
                  <a:srgbClr val="002060"/>
                </a:solidFill>
                <a:latin typeface="+mn-ea"/>
                <a:cs typeface="+mn-ea"/>
                <a:sym typeface="+mn-lt"/>
              </a:rPr>
              <a:t>关于资金预登记的其他说明</a:t>
            </a:r>
            <a:endParaRPr lang="en-US" altLang="zh-CN" sz="2400" b="1" spc="300" dirty="0" smtClean="0">
              <a:solidFill>
                <a:srgbClr val="002060"/>
              </a:solidFill>
              <a:latin typeface="+mn-ea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000" spc="300" dirty="0">
                <a:latin typeface="+mn-ea"/>
                <a:cs typeface="+mn-ea"/>
                <a:sym typeface="+mn-lt"/>
              </a:rPr>
              <a:t>    </a:t>
            </a:r>
            <a:r>
              <a:rPr lang="en-US" altLang="zh-CN" sz="2000" b="1" spc="300" dirty="0">
                <a:latin typeface="+mn-ea"/>
                <a:cs typeface="+mn-ea"/>
                <a:sym typeface="+mn-lt"/>
              </a:rPr>
              <a:t>4.</a:t>
            </a:r>
            <a:r>
              <a:rPr lang="zh-CN" altLang="zh-CN" sz="2000" spc="300" dirty="0">
                <a:latin typeface="+mn-ea"/>
                <a:cs typeface="+mn-ea"/>
              </a:rPr>
              <a:t>同一个出厂编号只能信息登记一次，不能重复登记</a:t>
            </a:r>
            <a:r>
              <a:rPr lang="zh-CN" altLang="en-US" sz="2000" spc="300" dirty="0">
                <a:latin typeface="+mn-ea"/>
                <a:cs typeface="+mn-ea"/>
              </a:rPr>
              <a:t>。</a:t>
            </a:r>
            <a:endParaRPr lang="en-US" altLang="zh-CN" sz="2000" spc="300" dirty="0"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spc="300" dirty="0" smtClean="0">
                <a:latin typeface="+mn-ea"/>
                <a:cs typeface="+mn-ea"/>
              </a:rPr>
              <a:t>    </a:t>
            </a:r>
            <a:r>
              <a:rPr lang="en-US" altLang="zh-CN" sz="2000" b="1" spc="300" dirty="0" smtClean="0">
                <a:latin typeface="+mn-ea"/>
                <a:cs typeface="+mn-ea"/>
              </a:rPr>
              <a:t>5</a:t>
            </a:r>
            <a:r>
              <a:rPr lang="en-US" altLang="zh-CN" sz="2000" b="1" spc="300" dirty="0">
                <a:latin typeface="+mn-ea"/>
                <a:cs typeface="+mn-ea"/>
              </a:rPr>
              <a:t>.</a:t>
            </a:r>
            <a:r>
              <a:rPr lang="zh-CN" altLang="zh-CN" sz="2000" spc="300" dirty="0">
                <a:latin typeface="+mn-ea"/>
                <a:cs typeface="+mn-ea"/>
              </a:rPr>
              <a:t>购机者可以对登记的信息进行修改、删除操作。其中，删除只是删除登记的信息记录，不是把出厂编号作废，不影响后续申请</a:t>
            </a:r>
            <a:r>
              <a:rPr lang="zh-CN" altLang="zh-CN" sz="2000" spc="300" dirty="0" smtClean="0">
                <a:latin typeface="+mn-ea"/>
                <a:cs typeface="+mn-ea"/>
              </a:rPr>
              <a:t>。</a:t>
            </a:r>
            <a:r>
              <a:rPr lang="en-US" altLang="zh-CN" sz="2000" b="1" spc="300" dirty="0" smtClean="0">
                <a:latin typeface="+mn-ea"/>
                <a:cs typeface="+mn-ea"/>
                <a:sym typeface="+mn-lt"/>
              </a:rPr>
              <a:t>    </a:t>
            </a:r>
            <a:endParaRPr lang="en-US" altLang="zh-CN" sz="2000" spc="300" dirty="0">
              <a:latin typeface="+mn-ea"/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4986">
        <p:random/>
      </p:transition>
    </mc:Choice>
    <mc:Fallback>
      <p:transition spd="slow" advTm="4986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组合 43"/>
          <p:cNvGrpSpPr/>
          <p:nvPr/>
        </p:nvGrpSpPr>
        <p:grpSpPr>
          <a:xfrm>
            <a:off x="9614202" y="4088595"/>
            <a:ext cx="3295250" cy="3942035"/>
            <a:chOff x="9614202" y="4088595"/>
            <a:chExt cx="3295250" cy="3942035"/>
          </a:xfrm>
        </p:grpSpPr>
        <p:sp>
          <p:nvSpPr>
            <p:cNvPr id="45" name="椭圆 44"/>
            <p:cNvSpPr/>
            <p:nvPr/>
          </p:nvSpPr>
          <p:spPr>
            <a:xfrm>
              <a:off x="9930394" y="5051572"/>
              <a:ext cx="2979058" cy="297905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11291123" y="4088595"/>
              <a:ext cx="550370" cy="550370"/>
            </a:xfrm>
            <a:prstGeom prst="ellipse">
              <a:avLst/>
            </a:prstGeom>
            <a:solidFill>
              <a:srgbClr val="9DC0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9614202" y="4752386"/>
              <a:ext cx="1453372" cy="1453372"/>
            </a:xfrm>
            <a:prstGeom prst="ellipse">
              <a:avLst/>
            </a:prstGeom>
            <a:solidFill>
              <a:srgbClr val="9DC0BC">
                <a:alpha val="5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0" name="文本框 39"/>
          <p:cNvSpPr txBox="1"/>
          <p:nvPr/>
        </p:nvSpPr>
        <p:spPr>
          <a:xfrm>
            <a:off x="1224640" y="335911"/>
            <a:ext cx="32131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spc="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资金预登记</a:t>
            </a:r>
            <a:endParaRPr lang="zh-CN" altLang="en-US" sz="3200" spc="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420106" y="300845"/>
            <a:ext cx="760161" cy="654908"/>
            <a:chOff x="401056" y="200808"/>
            <a:chExt cx="760161" cy="654908"/>
          </a:xfrm>
        </p:grpSpPr>
        <p:sp>
          <p:nvSpPr>
            <p:cNvPr id="42" name="椭圆 41"/>
            <p:cNvSpPr/>
            <p:nvPr/>
          </p:nvSpPr>
          <p:spPr>
            <a:xfrm>
              <a:off x="506309" y="200808"/>
              <a:ext cx="654908" cy="65490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椭圆 42"/>
            <p:cNvSpPr/>
            <p:nvPr/>
          </p:nvSpPr>
          <p:spPr>
            <a:xfrm>
              <a:off x="401056" y="200808"/>
              <a:ext cx="432707" cy="432707"/>
            </a:xfrm>
            <a:prstGeom prst="ellipse">
              <a:avLst/>
            </a:prstGeom>
            <a:solidFill>
              <a:srgbClr val="9DD5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34950" y="6541101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40633" y="1392125"/>
            <a:ext cx="106647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spc="300" dirty="0" smtClean="0">
                <a:solidFill>
                  <a:srgbClr val="002060"/>
                </a:solidFill>
                <a:latin typeface="+mn-ea"/>
                <a:cs typeface="+mn-ea"/>
              </a:rPr>
              <a:t>信</a:t>
            </a:r>
            <a:r>
              <a:rPr lang="zh-CN" altLang="en-US" sz="2400" b="1" spc="300" dirty="0">
                <a:solidFill>
                  <a:srgbClr val="002060"/>
                </a:solidFill>
                <a:latin typeface="+mn-ea"/>
                <a:cs typeface="+mn-ea"/>
              </a:rPr>
              <a:t>息登记明细查</a:t>
            </a:r>
            <a:r>
              <a:rPr lang="zh-CN" altLang="en-US" sz="2400" b="1" spc="300" dirty="0" smtClean="0">
                <a:solidFill>
                  <a:srgbClr val="002060"/>
                </a:solidFill>
                <a:latin typeface="+mn-ea"/>
                <a:cs typeface="+mn-ea"/>
              </a:rPr>
              <a:t>询</a:t>
            </a:r>
            <a:endParaRPr lang="en-US" altLang="zh-CN" sz="2400" b="1" spc="300" dirty="0" smtClean="0">
              <a:solidFill>
                <a:srgbClr val="002060"/>
              </a:solidFill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spc="300" dirty="0">
                <a:latin typeface="+mn-ea"/>
                <a:cs typeface="+mn-ea"/>
                <a:sym typeface="+mn-lt"/>
              </a:rPr>
              <a:t>系统中各</a:t>
            </a:r>
            <a:r>
              <a:rPr lang="zh-CN" altLang="en-US" sz="2000" spc="300" dirty="0" smtClean="0">
                <a:latin typeface="+mn-ea"/>
                <a:cs typeface="+mn-ea"/>
                <a:sym typeface="+mn-lt"/>
              </a:rPr>
              <a:t>级农业农村主管人员均具备查询功能，在申请管理下“信息登记明细查询”中进行查看，了解何人何时登记了申请，以及申请详细信息</a:t>
            </a:r>
            <a:endParaRPr lang="en-US" altLang="zh-CN" sz="2000" spc="300" dirty="0">
              <a:latin typeface="+mn-ea"/>
              <a:cs typeface="+mn-ea"/>
              <a:sym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124" y="3095512"/>
            <a:ext cx="10331450" cy="356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4986">
        <p:random/>
      </p:transition>
    </mc:Choice>
    <mc:Fallback>
      <p:transition spd="slow" advTm="4986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组合 43"/>
          <p:cNvGrpSpPr/>
          <p:nvPr/>
        </p:nvGrpSpPr>
        <p:grpSpPr>
          <a:xfrm>
            <a:off x="9614202" y="4088595"/>
            <a:ext cx="3295250" cy="3942035"/>
            <a:chOff x="9614202" y="4088595"/>
            <a:chExt cx="3295250" cy="3942035"/>
          </a:xfrm>
        </p:grpSpPr>
        <p:sp>
          <p:nvSpPr>
            <p:cNvPr id="45" name="椭圆 44"/>
            <p:cNvSpPr/>
            <p:nvPr/>
          </p:nvSpPr>
          <p:spPr>
            <a:xfrm>
              <a:off x="9930394" y="5051572"/>
              <a:ext cx="2979058" cy="297905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11291123" y="4088595"/>
              <a:ext cx="550370" cy="550370"/>
            </a:xfrm>
            <a:prstGeom prst="ellipse">
              <a:avLst/>
            </a:prstGeom>
            <a:solidFill>
              <a:srgbClr val="9DC0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9614202" y="4752386"/>
              <a:ext cx="1453372" cy="1453372"/>
            </a:xfrm>
            <a:prstGeom prst="ellipse">
              <a:avLst/>
            </a:prstGeom>
            <a:solidFill>
              <a:srgbClr val="9DC0BC">
                <a:alpha val="5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0" name="文本框 39"/>
          <p:cNvSpPr txBox="1"/>
          <p:nvPr/>
        </p:nvSpPr>
        <p:spPr>
          <a:xfrm>
            <a:off x="1224640" y="335911"/>
            <a:ext cx="32131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200" spc="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资金预登记</a:t>
            </a:r>
            <a:endParaRPr lang="zh-CN" altLang="en-US" sz="3200" spc="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420106" y="300845"/>
            <a:ext cx="760161" cy="654908"/>
            <a:chOff x="401056" y="200808"/>
            <a:chExt cx="760161" cy="654908"/>
          </a:xfrm>
        </p:grpSpPr>
        <p:sp>
          <p:nvSpPr>
            <p:cNvPr id="42" name="椭圆 41"/>
            <p:cNvSpPr/>
            <p:nvPr/>
          </p:nvSpPr>
          <p:spPr>
            <a:xfrm>
              <a:off x="506309" y="200808"/>
              <a:ext cx="654908" cy="654908"/>
            </a:xfrm>
            <a:prstGeom prst="ellipse">
              <a:avLst/>
            </a:prstGeom>
            <a:solidFill>
              <a:srgbClr val="E9F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椭圆 42"/>
            <p:cNvSpPr/>
            <p:nvPr/>
          </p:nvSpPr>
          <p:spPr>
            <a:xfrm>
              <a:off x="401056" y="200808"/>
              <a:ext cx="432707" cy="432707"/>
            </a:xfrm>
            <a:prstGeom prst="ellipse">
              <a:avLst/>
            </a:prstGeom>
            <a:solidFill>
              <a:srgbClr val="9DD5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134950" y="6541101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40633" y="1392125"/>
            <a:ext cx="106647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spc="300" dirty="0" smtClean="0">
                <a:solidFill>
                  <a:srgbClr val="002060"/>
                </a:solidFill>
                <a:latin typeface="+mn-ea"/>
                <a:cs typeface="+mn-ea"/>
              </a:rPr>
              <a:t>信</a:t>
            </a:r>
            <a:r>
              <a:rPr lang="zh-CN" altLang="en-US" sz="2400" b="1" spc="300" dirty="0">
                <a:solidFill>
                  <a:srgbClr val="002060"/>
                </a:solidFill>
                <a:latin typeface="+mn-ea"/>
                <a:cs typeface="+mn-ea"/>
              </a:rPr>
              <a:t>息登记汇总查询</a:t>
            </a:r>
            <a:endParaRPr lang="en-US" altLang="zh-CN" sz="2400" b="1" spc="300" dirty="0">
              <a:solidFill>
                <a:srgbClr val="002060"/>
              </a:solidFill>
              <a:latin typeface="+mn-ea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spc="300" dirty="0" smtClean="0">
                <a:latin typeface="+mn-ea"/>
                <a:cs typeface="+mn-ea"/>
                <a:sym typeface="+mn-lt"/>
              </a:rPr>
              <a:t>在申请管理下“信息登记汇总查询”中进行查看，可根据检索条件</a:t>
            </a:r>
            <a:r>
              <a:rPr lang="en-US" altLang="zh-CN" sz="2000" spc="300" dirty="0" smtClean="0">
                <a:latin typeface="+mn-ea"/>
                <a:cs typeface="+mn-ea"/>
                <a:sym typeface="+mn-lt"/>
              </a:rPr>
              <a:t>+</a:t>
            </a:r>
            <a:r>
              <a:rPr lang="zh-CN" altLang="en-US" sz="2000" spc="300" dirty="0" smtClean="0">
                <a:latin typeface="+mn-ea"/>
                <a:cs typeface="+mn-ea"/>
                <a:sym typeface="+mn-lt"/>
              </a:rPr>
              <a:t>分组条件，汇总统计出资金情况，结果可进行导出。</a:t>
            </a:r>
            <a:endParaRPr lang="en-US" altLang="zh-CN" sz="2000" spc="300" dirty="0">
              <a:latin typeface="+mn-ea"/>
              <a:cs typeface="+mn-ea"/>
              <a:sym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423" y="2961785"/>
            <a:ext cx="8851900" cy="3743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4986">
        <p:random/>
      </p:transition>
    </mc:Choice>
    <mc:Fallback>
      <p:transition spd="slow" advTm="4986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2" grpId="0"/>
    </p:bldLst>
  </p:timing>
</p:sld>
</file>

<file path=ppt/tags/tag1.xml><?xml version="1.0" encoding="utf-8"?>
<p:tagLst xmlns:p="http://schemas.openxmlformats.org/presentationml/2006/main">
  <p:tag name="TIMING" val="|0.4|0.3|0.4|0.4|0.3|0.4|1|0.2|0.2"/>
</p:tagLst>
</file>

<file path=ppt/tags/tag2.xml><?xml version="1.0" encoding="utf-8"?>
<p:tagLst xmlns:p="http://schemas.openxmlformats.org/presentationml/2006/main">
  <p:tag name="TIMING" val="|0.4|0.3|0.4|0.4|0.3|0.4|1|0.2|0.2"/>
</p:tagLst>
</file>

<file path=ppt/tags/tag3.xml><?xml version="1.0" encoding="utf-8"?>
<p:tagLst xmlns:p="http://schemas.openxmlformats.org/presentationml/2006/main">
  <p:tag name="TIMING" val="|0.4|0.3|0.4|0.4|0.3|0.4|1|0.2|0.2"/>
</p:tagLst>
</file>

<file path=ppt/tags/tag4.xml><?xml version="1.0" encoding="utf-8"?>
<p:tagLst xmlns:p="http://schemas.openxmlformats.org/presentationml/2006/main">
  <p:tag name="TIMING" val="|0.4|0.3|0.4|0.4|0.3|0.4|1|0.2|0.2"/>
</p:tagLst>
</file>

<file path=ppt/tags/tag5.xml><?xml version="1.0" encoding="utf-8"?>
<p:tagLst xmlns:p="http://schemas.openxmlformats.org/presentationml/2006/main">
  <p:tag name="TIMING" val="|0.4|0.3|0.4|0.4|0.3|0.4|1|0.2|0.2"/>
</p:tagLst>
</file>

<file path=ppt/tags/tag6.xml><?xml version="1.0" encoding="utf-8"?>
<p:tagLst xmlns:p="http://schemas.openxmlformats.org/presentationml/2006/main">
  <p:tag name="TIMING" val="|0.4|0.3|0.4|0.4|0.3|0.4|1|0.2|0.2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jr2l3oxx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1175</Words>
  <Application>WPS 演示</Application>
  <PresentationFormat>自定义</PresentationFormat>
  <Paragraphs>49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Calibri</vt:lpstr>
      <vt:lpstr>第一PPT，www.1ppt.com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  <Manager>第一PPT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绿色圆点</dc:title>
  <dc:creator>第一PPT</dc:creator>
  <cp:keywords>www.1ppt.com</cp:keywords>
  <dc:description>www.1ppt.com</dc:description>
  <cp:lastModifiedBy>Administrator</cp:lastModifiedBy>
  <cp:revision>251</cp:revision>
  <dcterms:created xsi:type="dcterms:W3CDTF">2021-02-23T03:25:00Z</dcterms:created>
  <dcterms:modified xsi:type="dcterms:W3CDTF">2022-10-11T00:53:56Z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29C0EFBD7AF34304BF2979D93356E272</vt:lpwstr>
  </property>
  <property fmtid="{D5CDD505-2E9C-101B-9397-08002B2CF9AE}" pid="3" name="KSOProductBuildVer">
    <vt:lpwstr>2052-11.1.0.12358</vt:lpwstr>
  </property>
</Properties>
</file>